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71" r:id="rId4"/>
    <p:sldId id="294" r:id="rId5"/>
    <p:sldId id="295" r:id="rId6"/>
    <p:sldId id="296" r:id="rId7"/>
    <p:sldId id="297" r:id="rId8"/>
    <p:sldId id="298" r:id="rId9"/>
    <p:sldId id="282" r:id="rId10"/>
    <p:sldId id="256" r:id="rId11"/>
    <p:sldId id="278" r:id="rId12"/>
    <p:sldId id="279" r:id="rId13"/>
    <p:sldId id="281" r:id="rId14"/>
    <p:sldId id="299" r:id="rId15"/>
    <p:sldId id="284" r:id="rId16"/>
    <p:sldId id="289" r:id="rId17"/>
    <p:sldId id="290" r:id="rId18"/>
    <p:sldId id="291" r:id="rId19"/>
    <p:sldId id="292" r:id="rId20"/>
    <p:sldId id="300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1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B315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4" autoAdjust="0"/>
    <p:restoredTop sz="94660"/>
  </p:normalViewPr>
  <p:slideViewPr>
    <p:cSldViewPr snapToGrid="0">
      <p:cViewPr>
        <p:scale>
          <a:sx n="100" d="100"/>
          <a:sy n="100" d="100"/>
        </p:scale>
        <p:origin x="2652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663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11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839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01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67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068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75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16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896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420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589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162DE-21BF-4B5B-BE1A-981E8C6FED2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8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kaggle.com/category/winners-interviews/" TargetMode="External"/><Relationship Id="rId2" Type="http://schemas.openxmlformats.org/officeDocument/2006/relationships/hyperlink" Target="https://elitedatascience.com/beginner-kaggle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loud.withgoogle.com/build/data-analytics/kaggle-ceo-impact-data-science/" TargetMode="External"/><Relationship Id="rId4" Type="http://schemas.openxmlformats.org/officeDocument/2006/relationships/hyperlink" Target="https://www.quora.com/What-are-the-possible-potential-benefits-of-solving-completing-Kaggle-competitions-for-a-prospective-graduate-studen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sharer.php?u=http://www.bloter.net/archives/254926" TargetMode="External"/><Relationship Id="rId2" Type="http://schemas.openxmlformats.org/officeDocument/2006/relationships/hyperlink" Target="http://www.bloter.net/archives/254926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-16042"/>
            <a:ext cx="10287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  <a:softEdge rad="0"/>
          </a:effectLst>
        </p:spPr>
      </p:pic>
      <p:sp>
        <p:nvSpPr>
          <p:cNvPr id="2" name="직사각형 1"/>
          <p:cNvSpPr/>
          <p:nvPr/>
        </p:nvSpPr>
        <p:spPr>
          <a:xfrm>
            <a:off x="0" y="-16042"/>
            <a:ext cx="4700337" cy="68740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700337" y="0"/>
            <a:ext cx="7491663" cy="7146758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13346" y="1090863"/>
            <a:ext cx="393133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데이터 품질 상승을 통한 활성 방안 연구</a:t>
            </a:r>
            <a:endParaRPr lang="en-US" altLang="ko-KR" sz="24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~ About </a:t>
            </a:r>
            <a:r>
              <a:rPr lang="en-US" altLang="ko-KR" sz="2000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104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031974"/>
            <a:ext cx="87736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현재 </a:t>
            </a:r>
            <a:r>
              <a:rPr lang="en-US" altLang="ko-KR" sz="14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은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기본적으로 데이터 플랫폼으로 </a:t>
            </a: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기능을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수행함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회사 및 공공기관은 </a:t>
            </a: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에게 모델링하고 싶은 데이터 셋을 제공한다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혹은 회사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공공기관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경쟁을 후원한다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개인과 단체는 </a:t>
            </a:r>
            <a:r>
              <a:rPr lang="ko-KR" altLang="en-US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챌린지에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참가하여 최고의 모델을 만들기 위해 경쟁한다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우승자는 상금을 얻는다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+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경쟁 없이 데이터를 개시 후 누구나 연구 및 학습을 위해 활용할 수 있도록 공개하는 경우도 있다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2906" y="3846603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주최한 단체와 기업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 flipV="1">
            <a:off x="706056" y="3646607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 flipV="1">
            <a:off x="2974694" y="3635320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694" y="3846603"/>
            <a:ext cx="3824940" cy="270021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프로세스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334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</a:t>
            </a: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4201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여러 공공기관 및 회사에서 중요 데이터 셋을 공유한다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같은 문제에 대해 사람들이 다양한 방식으로 접근하는 것을 확인 가능하다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(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다양한 알고리즘 및 모델 적용 가능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사람들끼리 의견을 즉시 제안하고 아이디어를 공유할 수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활발한 데이터 공유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다양한 처리를 거친 데이터를 공유한다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 경우 파일 형식을 변경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Json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CSV, NPZ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등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을 공유하는 경우도 있고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테이블을 분할 및 결합하여 공유 할 때도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데이터에 대한 카탈로그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</a:t>
            </a:r>
            <a:r>
              <a:rPr lang="en-US" altLang="ko-KR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제목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설명 및 사진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을 공개한다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쉽게 접근 가능하기 때문에 수업 및 여러 학습에 사용할 수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후에 논의와 함께 수정된 데이터와 코드가 공유된다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이는 추가적인 연구 및 활용 방안이 생길 가능성이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높음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6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6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6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939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6120984" y="2785198"/>
            <a:ext cx="4536529" cy="997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현재 진행되고 있는 </a:t>
            </a:r>
            <a:r>
              <a:rPr lang="ko-KR" altLang="en-US" sz="14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챌린지</a:t>
            </a: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중 하나</a:t>
            </a: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021" y="1029828"/>
            <a:ext cx="7940956" cy="175537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8239" y="3254657"/>
            <a:ext cx="4726520" cy="2562868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5936834" y="5784634"/>
            <a:ext cx="4536529" cy="369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ko-KR" altLang="en-US" sz="14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챌린지에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대해서 논의하며 공유하는 사람들</a:t>
            </a: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45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409471" y="4850798"/>
            <a:ext cx="4166878" cy="1902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셋에 대한 논의를 진행 중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pPr algn="just" fontAlgn="base">
              <a:lnSpc>
                <a:spcPct val="140000"/>
              </a:lnSpc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포맷 변경을 요청하는 사용자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제공자에게 추가적인 정보를 요구하는 사용자 등이 있다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algn="just" fontAlgn="base">
              <a:lnSpc>
                <a:spcPct val="140000"/>
              </a:lnSpc>
            </a:pP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508" y="1062256"/>
            <a:ext cx="5012541" cy="373619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499" y="1053599"/>
            <a:ext cx="4429700" cy="375351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869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903816" y="5640373"/>
            <a:ext cx="4166878" cy="6955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ko-KR" altLang="en-US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챌린지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중 사람들이 서로 코드를 </a:t>
            </a:r>
            <a:r>
              <a:rPr lang="ko-KR" altLang="en-US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피드백하며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공유하는 과정 </a:t>
            </a: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937" y="1094967"/>
            <a:ext cx="2090166" cy="448786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386" y="1086040"/>
            <a:ext cx="2371464" cy="449678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6133" y="1094967"/>
            <a:ext cx="2142171" cy="446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5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방법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3011347" y="1018572"/>
            <a:ext cx="8700304" cy="235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 시점에서 연구 방법을 제안한다면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앞에서 말한 현재 공공 데이터 활용의 문제점을 예시로 들면서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 정책 및 기능을 분석하여 공공 데이터 활용을 활성화시키기 위해 </a:t>
            </a:r>
            <a:r>
              <a:rPr lang="ko-KR" altLang="en-US" sz="1400" b="1" u="sng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을 상승시키는 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서비스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모델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제안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b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AND 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현황 분석 및 개선방안 연구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+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품질을 향상 시키기 위한 개선 방안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+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개선방안의 타당성 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/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적용 가능성에 대한 검증 필요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4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방법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35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033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 관리란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학술적 정의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 이란 데이터의 최신성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정확성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상호연계성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등을 확보하여 이를 사용자에게 유용한 가치를 줄 수 있는 수준 으로 정의할 수 있다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- 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Larry P. English (“Consistently meeting all knowledge worker and end-customer expectations through data and data services to accomplish enterprise and customer objectives.”)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품질관리란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“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데이터의 품질을 지속적으로 유지하고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개선함으로써 사용자의 만족도를 극대화하기 위해 수행하는 일련의 활동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“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국내외 관리 표준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품질관리 란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“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기관이나 조직 내 외부의 정보시스템 및 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DB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사용자의 기대를 만족시키기 위해 지속적으로 수행하는 데이터 관리 및 개선 활동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“ –TTA Standard,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한국정보통신기술협회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품질은 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“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비즈니스에 적합하고 정확한 데이터를 적시에 안전하고 일관성 있게 제공함으로써 비즈니스 효율을 높이고 전략적 의사결정을 지원하는 정보 자산으로서의 가치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“ –ISO 8000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일반적으로 데이터 품질관리는 데이터 구축 이후 운영 및 활용 단계에서 이루어지는 업무로 인식되어 왔다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781300" y="4988889"/>
            <a:ext cx="7665720" cy="14505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15P~ </a:t>
            </a:r>
            <a:r>
              <a:rPr lang="en-US" altLang="ko-KR" dirty="0" smtClean="0"/>
              <a:t>18P </a:t>
            </a:r>
            <a:r>
              <a:rPr lang="ko-KR" altLang="en-US" dirty="0" smtClean="0"/>
              <a:t>는 </a:t>
            </a:r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</a:t>
            </a:r>
            <a:r>
              <a:rPr lang="ko-KR" altLang="en-US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품질관리 매뉴얼 </a:t>
            </a:r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V2.0 </a:t>
            </a:r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을 인용하여 작성함</a:t>
            </a:r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추가 용어 조사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946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0338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운영 단계 품질 관리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216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운영 단계의 데이터 품질 관리는 다음과 같은 활동들로 구성된다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lvl="1"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1.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 진단 및 개선</a:t>
            </a: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lvl="1"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2.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품질관리 관련 산출물 점검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lvl="1"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3.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변경에 따른 문서 최신성 확보 및 이해관계자 통지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 flipV="1">
            <a:off x="742709" y="3836498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3259" y="3986387"/>
            <a:ext cx="173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활용 단계 품질 관리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3011347" y="382180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2974694" y="4165632"/>
            <a:ext cx="8700304" cy="2419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활용 단계의 데이터 품질 관리는 데이터 사용자들의 데이터 품질 오류 신고에 관한 사항을 관리하고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활용에 대한 성과 평가를 통해 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기고나의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품질관리 목표 등을 재조정하는 다음의 활동들로 구성된다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lvl="1" algn="just" fontAlgn="base">
              <a:lnSpc>
                <a:spcPct val="140000"/>
              </a:lnSpc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 오류 신고 관리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lvl="1"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1.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품질 오류 신고 접수 및 처리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lvl="1"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2.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품질 오류 조치 결과 통보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lvl="1"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3.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품질 오류 현황 및 보고 관리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lvl="1" algn="just" fontAlgn="base">
              <a:lnSpc>
                <a:spcPct val="140000"/>
              </a:lnSpc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활용 성과 평가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추가 용어 조사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6724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0338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 관리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필요성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선행 연구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4471988" y="17827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/>
        </p:nvGraphicFramePr>
        <p:xfrm>
          <a:off x="1661160" y="320040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422391859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3452443"/>
                  </a:ext>
                </a:extLst>
              </a:tr>
            </a:tbl>
          </a:graphicData>
        </a:graphic>
      </p:graphicFrame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694" y="1122744"/>
            <a:ext cx="5411528" cy="548068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추가 용어 조사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312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2285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자료 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++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2419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2"/>
              </a:rPr>
              <a:t>https://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  <a:hlinkClick r:id="rId2"/>
              </a:rPr>
              <a:t>elitedatascience.com/beginner-kaggle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  :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전체 과정 서술 및 장점</a:t>
            </a:r>
            <a:endParaRPr lang="en-US" altLang="ko-KR" sz="1200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3"/>
              </a:rPr>
              <a:t>http://blog.kaggle.com/category/winners-interviews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  <a:hlinkClick r:id="rId3"/>
              </a:rPr>
              <a:t>/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  :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수상자 인터뷰 및 보고서 작성</a:t>
            </a:r>
            <a:endParaRPr lang="en-US" altLang="ko-KR" sz="1200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4"/>
              </a:rPr>
              <a:t>https://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  <a:hlinkClick r:id="rId4"/>
              </a:rPr>
              <a:t>www.quora.com/What-are-the-possible-potential-benefits-of-solving-completing-Kaggle-competitions-for-a-prospective-graduate-student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 :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장점 </a:t>
            </a:r>
            <a:endParaRPr lang="en-US" altLang="ko-KR" sz="1200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5"/>
              </a:rPr>
              <a:t>https://cloud.withgoogle.com/build/data-analytics/kaggle-ceo-impact-data-science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  <a:hlinkClick r:id="rId5"/>
              </a:rPr>
              <a:t>/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 flipV="1">
            <a:off x="742709" y="3836498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3259" y="3986387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의 장점 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3011347" y="382180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2974694" y="4165632"/>
            <a:ext cx="8700304" cy="216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algn="just" fontAlgn="base">
              <a:lnSpc>
                <a:spcPct val="140000"/>
              </a:lnSpc>
              <a:buAutoNum type="arabicPeriod"/>
            </a:pPr>
            <a:r>
              <a:rPr lang="en-US" altLang="ko-KR" sz="12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은 예측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감정 분석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자연어 처리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이미지 인식 등 다양한 기계학습 문제를 제시한다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이는 문제 영역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관련된 데이터 유형 및 다양한 문제에 대해 최대한 많이 배울 수 있는 동기를 부여한다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28600" indent="-228600" algn="just" fontAlgn="base">
              <a:lnSpc>
                <a:spcPct val="140000"/>
              </a:lnSpc>
              <a:buAutoNum type="arabicPeriod"/>
            </a:pP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기한 제한이 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문제에 대한 대안 아이디어를 빠르게 개발하고 테스트 할 때 매우 효율적인 방식으로 작업하게 된다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28600" indent="-228600" algn="just" fontAlgn="base">
              <a:lnSpc>
                <a:spcPct val="140000"/>
              </a:lnSpc>
              <a:buAutoNum type="arabicPeriod"/>
            </a:pP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프로그래밍 시간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CPU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시간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RAM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등을 절충하면서 가장 효율적인 자원 방식으로 솔루션을 코딩하고 재배치하도록 강제한다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28600" indent="-228600" algn="just" fontAlgn="base">
              <a:lnSpc>
                <a:spcPct val="140000"/>
              </a:lnSpc>
              <a:buAutoNum type="arabicPeriod"/>
            </a:pP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대용량 파일을 처리 할 때 데이터의 유용한 하위 집합을 잘라내는 필요성을 알게 되고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샘플링하고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분할하고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추출하고 압축하는 작업을 수행하게 된다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28600" indent="-228600" algn="just" fontAlgn="base">
              <a:lnSpc>
                <a:spcPct val="140000"/>
              </a:lnSpc>
              <a:buAutoNum type="arabicPeriod"/>
            </a:pP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다양한 국가의 다양한 사람들과 경쟁하게 된다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접근 방식이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평범하지 않다면 리더 보드 순위에 나타날 것이다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이때 문제를 얼마나 잘 분석하고 해결했는지 즉각적인 피드백이 가능하다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28600" indent="-228600" algn="just" fontAlgn="base">
              <a:lnSpc>
                <a:spcPct val="140000"/>
              </a:lnSpc>
              <a:buAutoNum type="arabicPeriod"/>
            </a:pP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많은 사람들이 같은 문제에 대해 다양한 방식의 접근을 하게 되며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최적의 결과를 얻을 수 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추가 용어 조사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5554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981508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2168844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2318733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배경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215755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56817" y="2330304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필요성 </a:t>
            </a:r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 문제점</a:t>
            </a:r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6608" y="162046"/>
            <a:ext cx="1736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CONTENTS</a:t>
            </a:r>
            <a:endParaRPr lang="ko-KR" alt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856527" y="360689"/>
            <a:ext cx="15162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목차</a:t>
            </a:r>
            <a:endParaRPr lang="ko-KR" altLang="en-US" sz="32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76273" y="2964586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목적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80661" y="2219917"/>
            <a:ext cx="164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80661" y="2840801"/>
            <a:ext cx="164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706056" y="3587832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36606" y="3737721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 flipV="1">
            <a:off x="2974694" y="3576545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576273" y="3875756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기본 프로세스 및 참여 기업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80661" y="3765369"/>
            <a:ext cx="822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 flipV="1">
            <a:off x="706056" y="4428100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36606" y="4577989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방법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 flipV="1">
            <a:off x="2974694" y="4416813"/>
            <a:ext cx="8773610" cy="360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576273" y="4598752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방법 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80661" y="4488365"/>
            <a:ext cx="822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76273" y="5809528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결론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280661" y="5667391"/>
            <a:ext cx="822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06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 flipV="1">
            <a:off x="706056" y="1207030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36606" y="1356919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서론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 flipV="1">
            <a:off x="2974694" y="1195743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 flipV="1">
            <a:off x="706056" y="558714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36606" y="5737032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결론 및 추후 연구 방향 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 flipV="1">
            <a:off x="2974694" y="5575856"/>
            <a:ext cx="8773610" cy="360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576273" y="6389254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추후 </a:t>
            </a:r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방향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280661" y="6278867"/>
            <a:ext cx="822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07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582623" y="5133533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타당성 </a:t>
            </a:r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/ </a:t>
            </a:r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적용 가능성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287011" y="5023146"/>
            <a:ext cx="822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582623" y="1479452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306467" y="1369065"/>
            <a:ext cx="164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00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305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2285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ㄴㅇㄹㄴㅇㄹ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ko-KR" sz="12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은 어떻게 업데이트 주기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표준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포맷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제공자 위주의 정책 문제를 해결하는가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‘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업데이트 주기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’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는 지속적인 사용자와 기관이 코멘트를 주고 받으면서 지속적인 업데이트를 한다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(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업데이트를 주기적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년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분기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월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으로 하는 공공기관과 달리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한 번 정제된 데이터  셋을 공개하고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요청하는 자료에 대해서 업데이트 하는 </a:t>
            </a:r>
            <a:r>
              <a:rPr lang="en-US" altLang="ko-KR" sz="12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과는 차이가 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.)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‘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표준과 포맷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＇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은 같은 데이터를 필요한 부분만 샘플링 하거나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분할하거나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압축하여 사용자 혹은 기관이 </a:t>
            </a:r>
            <a:r>
              <a:rPr lang="ko-KR" altLang="en-US" sz="12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재배포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하는 경우가 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공통된 포맷이 있는 것은 아니지만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</a:t>
            </a: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추가 용어 조사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589" y="3000375"/>
            <a:ext cx="3756392" cy="347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4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053749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1819175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969064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1807888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982466"/>
            <a:ext cx="877361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현재 국내 연구 기관 및 공공기관은 많은 데이터를 생산하고 보관하고 있다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결과를 포함하여 생산되는 많은 데이터에 비해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공개되고 배포되는 데이터의 수는 적고 활용되어지고 있는 데이터의 수는 더 적다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fontAlgn="base">
              <a:lnSpc>
                <a:spcPct val="150000"/>
              </a:lnSpc>
            </a:pP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정부에서 발표한 ‘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2017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정부 </a:t>
            </a:r>
            <a:r>
              <a:rPr lang="ko-KR" altLang="en-US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백서’에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따르면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우리나라는 공공 데이터 개방 분야에 서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OECD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국가 중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연속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위를 차지했다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장형태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2017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).</a:t>
            </a:r>
            <a:endParaRPr lang="en-US" altLang="ko-KR" sz="1600" b="1" u="sng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하지만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 활성화 정책 아래 공공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공개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의무 확대와 이를 지원하기 위한 법제도의 개선이 추진 중임에도 불구하고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아직 실무적으로 원활하게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사용하기에는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한계가 있다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나영철 외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2017)</a:t>
            </a:r>
          </a:p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활성화를 위해 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공공기관과 회사의 데이터를 공유 및 활용을 장려하는 해외의 </a:t>
            </a: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사이트를 중점적으로 살펴보려고 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 정책 및 규칙을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장점을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예시를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2018 </a:t>
            </a:r>
            <a:r>
              <a:rPr lang="en-US" altLang="ko-KR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K</a:t>
            </a: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aggle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Survey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 참고한다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서론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400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 flipV="1">
            <a:off x="742709" y="77516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3259" y="925052"/>
            <a:ext cx="173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필요성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기록관리와의 연관성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 flipV="1">
            <a:off x="3011347" y="76387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5672" y="80619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011347" y="925052"/>
            <a:ext cx="870030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이미 국내외 기록관리 기관과 연구자들 사이에서 데이터세트의 관리 필요성은 새로운 주제도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아니다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~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국가기록원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디지털 지식정보자원의 기반 위에 업무처리와 더욱 밀접한 관계를 가지게 된 기록물은 오늘날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조직 경영활동에 있어 핵심적요소로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부각되고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이는 공공기관의 경영에도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예외가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아니다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정부를 대신하여 국민생활에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필수적인 공적서비스를 직접 제공하며 산업 각 분야에서 중요한 역할을 수행하는 공공기관의 경영에 있어 효율성</a:t>
            </a:r>
            <a:r>
              <a:rPr lang="en-US" altLang="ko-KR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책임성</a:t>
            </a:r>
            <a:r>
              <a:rPr lang="en-US" altLang="ko-KR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투명성 확보는 필수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적이다</a:t>
            </a:r>
            <a:r>
              <a:rPr lang="en-US" altLang="ko-KR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공공기관은 민간기업과 달리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법률에 의해 설립되고 정부로부터 재정지원을 받는 반면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시장경쟁에 노출되지 않고 보호된다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따라서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공공기관은 효율성 및 도덕성제고를 통한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국민으로부터의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신뢰 획득을 사명으로 하며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조직활동의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투명성을 보장해주는 </a:t>
            </a:r>
            <a:r>
              <a:rPr lang="ko-KR" altLang="en-US" sz="12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기록관리는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더욱 큰 의의를 가진다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(~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공공기관의 기록 관리와 경영 품질의 상관성에 관한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en-US" altLang="ko-KR" sz="12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즉 공공 데이터의 기록 관리 뿐만 아니라 그 데이터를 개방하고 활용하는 사항이 모두 중요하다고 볼 수 있다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하지만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이러한 적극적인 정부의 노력에도 불구하고 사용자들의 느끼는 공공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데이터에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대한 의견이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긍정적이지만은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않다</a:t>
            </a:r>
            <a:r>
              <a:rPr lang="en-US" altLang="ko-KR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특히 데이터 품질 측면에서 그 </a:t>
            </a:r>
            <a:r>
              <a:rPr lang="ko-KR" altLang="en-US" sz="1200" b="1" u="sng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활용성이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저하되고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있다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(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빅데이터 개방 및 활용 활성화 방안에 대한 연구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정보화정책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제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24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권 제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호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2017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년 가을호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pp.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27-41)</a:t>
            </a:r>
            <a:endParaRPr lang="en-US" altLang="ko-KR" sz="12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사례들을 통해 현 상황의 문제점을 살펴보자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endParaRPr lang="en-US" altLang="ko-KR" sz="12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 flipV="1">
            <a:off x="742709" y="4270838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73259" y="4420727"/>
            <a:ext cx="173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필요성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현재 문제점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5672" y="4301866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 flipV="1">
            <a:off x="3011347" y="425614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배경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3231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0338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 데이터 활용 문제점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품질 방면  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548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‘공공데이터의 제공 및 이용 활성화에 관한 법률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'(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약칭 ‘공공데이터법’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 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목적은 다음과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같다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목적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 법은 공공기관이 보유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·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관리하는 데이터의 제공 및 그 이용 활성화에 관한 사항을 규정함으로써 국민의 공공데이터에 대한 이용권을 보장하고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공공데이터의 민간 활용을 통한 삶의 질 향상과 국민경제 발전에 이바지함을 목적으로 한다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국가가 보유한 데이터를 활용할 수 있게 하고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이를 활용해 도움이 되길 바란다는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뜻이다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그럼 공공데이터란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무엇일까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법률에 따른 공공데이터의 정의는 다음과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같다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정의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의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항 “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공공데이터”란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데이터베이스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전자화된 파일 등 공공기관이 법령 등에서 정하는 목적을 위하여 생성 또는 취득하여 관리하고 있는 광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光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또는 전자적 방식으로 처리된 자료 또는 정보로서 다음 각 목의 어느 하나에 해당하는 것을 말한다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 공공데이터를 ‘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제공’한다는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것은 공공기관이 이용자가 기계 판독이 가능한 형태의 공공데이터에 접근할 수 있게 하거나 이를 다양한 방식으로 전달함을 의미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조의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4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한다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공공데이터를 제공할 때는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5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가지 기본 원칙이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.‘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공공데이터를 편리하게 이용할 수 있도록 노력해야 하며’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‘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접근과 이용에서 평등의 원칙을 보장해야 한다’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등이다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이렇게 법률을 제정한 결과는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어떨까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한국은 전자정부 유엔 평가에서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회 연속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위를 차지했고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올해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OECD 30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 나라 중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개방지수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0.98(1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점 만점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로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위이다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그런데 전 세계 개방형 데이터를 품질로 평가하는 ‘세계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지수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'(Global Open Data Index)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를 보면 한국이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23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위를 차지하고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개방 정도는 무척 좋은데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u="sng" kern="100" dirty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공개한 데이터의 품질은 </a:t>
            </a:r>
            <a:r>
              <a:rPr lang="ko-KR" altLang="en-US" sz="1200" b="1" u="sng" kern="100" dirty="0" smtClean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좋지 않다는 뜻이다</a:t>
            </a:r>
            <a:r>
              <a:rPr lang="en-US" altLang="ko-KR" sz="1200" b="1" u="sng" kern="100" dirty="0" smtClean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u="sng" kern="100" dirty="0">
              <a:solidFill>
                <a:srgbClr val="C0000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u="sng" kern="100" dirty="0" smtClean="0">
              <a:solidFill>
                <a:srgbClr val="C0000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b="1" kern="1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출처 </a:t>
            </a:r>
            <a:r>
              <a:rPr lang="en-US" altLang="ko-KR" sz="1200" b="1" u="sng" kern="100" dirty="0" smtClean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2"/>
              </a:rPr>
              <a:t>http://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  <a:hlinkClick r:id="rId2"/>
              </a:rPr>
              <a:t>www.bloter.net/archives/254926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2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?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꿰어야 구슬이지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!</a:t>
            </a:r>
          </a:p>
          <a:p>
            <a:r>
              <a:rPr lang="ko-KR" altLang="en-US" dirty="0">
                <a:hlinkClick r:id="rId3" tooltip="페이스북으로 공유하기"/>
              </a:rPr>
              <a:t/>
            </a:r>
            <a:br>
              <a:rPr lang="ko-KR" altLang="en-US" dirty="0">
                <a:hlinkClick r:id="rId3" tooltip="페이스북으로 공유하기"/>
              </a:rPr>
            </a:br>
            <a:endParaRPr lang="en-US" altLang="ko-KR" sz="1200" b="1" u="sng" kern="100" dirty="0">
              <a:solidFill>
                <a:srgbClr val="C0000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배경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7562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950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 데이터 활용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문제점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포맷과 표준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207880" y="1094967"/>
            <a:ext cx="4477983" cy="6444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활용의 문제점은 여기서 그치지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않는다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단순히 개방 수준에서의 아쉬움이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아니다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데이터의 자체의 품질에서도 아쉬운 점이 많이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발견됐다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구체적인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사례를 보자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기관별로 </a:t>
            </a:r>
            <a:r>
              <a:rPr lang="ko-KR" altLang="en-US" sz="12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제각각인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개방 규칙</a:t>
            </a:r>
          </a:p>
          <a:p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데이터를 올릴 때 지켜야 할 가이드라인이 없어서 기관마다 다른 형식으로 데이터를 올리고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있었다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옆 사진은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포털을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캡처한 화면이다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지역별로 도서관 현황 관련 데이터를 각각 다른 명칭으로 업로드한 것을 확인할 수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전라북도의 경우 지역을 표기하지 않고 올려서 사용자의 혼란을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일으키고 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또한 동일한 항목 데이터는 종합적인 관리가 필요하지만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부분에 대한 고려도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없다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자치구별로 올린 데이터를 하나하나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내려 받아야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하는 수고가 필요한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셈이다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같은 종류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다른 포맷</a:t>
            </a:r>
          </a:p>
          <a:p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해당 데이터가 포함해야 하는 값에 대한 공통된 기준이 없어 다수의 기관에서 제각기 다른 형태로 데이터를 공개하고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어느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기관은 운영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시작 시간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종료 시각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자료 수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좌석 수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운영 </a:t>
            </a:r>
            <a:r>
              <a:rPr lang="ko-KR" altLang="en-US" sz="1200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기관명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홈페이지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위도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경도 등의 값을 가지고 있고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다른 기관은 부지면적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건물 면적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열람석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간행물 수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시청각자료 수 등을 가지고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겹치는 값이 없지는 않지만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다시 한 번 데이터를 만지는 과정이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필요하다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위치를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나타내는 위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·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경도 값도 마찬가지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기재 방식도 다르고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데이터가 없는 곳도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있다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활용하기 어려운 데이터 형식</a:t>
            </a: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파일의 형식도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중요하다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기본적으로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수치 자료는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CSV, XLSX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파일이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필요하다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한글 파일은 보기엔 참 좋을 수 있지만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활용하기는 무척 어렵습니다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기본적으로 문서 파일이기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때문이다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아래의 사진은 대구광역시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화재 통계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데이터입니다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보다시피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HWP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파일로 저장된 것을 확인할 수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endParaRPr lang="ko-KR" altLang="en-US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026" name="Picture 2" descr="opendata (9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562" y="1555700"/>
            <a:ext cx="2856464" cy="2975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pendata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012" y="4661426"/>
            <a:ext cx="4737126" cy="681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pendata (6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3026" y="1545795"/>
            <a:ext cx="2849796" cy="3050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배경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301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5" y="1018573"/>
            <a:ext cx="20234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 데이터 활용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문제점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업데이트 주기와 제공자 위주의 정책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207880" y="1094967"/>
            <a:ext cx="4477983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알기 어려운 업데이트 주기</a:t>
            </a: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포털의 자료 업데이트 주기도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문제이다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주기에 대한 구체적인 설명이 없었으며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일부 사례에서는 데이터 업데이트가 바로 반영되지 않는 것도 확인할 수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경우 데이터 포털이 아닌 원본 데이터를 제공하는 기관에서 직접 찾는 게 훨씬 효율적일 수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‘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국가공무원 합격자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통계’라는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인사혁신처의 데이터가 그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사례이다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최종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수정일은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2013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11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월인데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사이버 국가고시 홈페이지에는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2015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년도 데이터까지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업로드 돼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있는 상태입니다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제공자 위주의 정책</a:t>
            </a: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용자 측면 등 공공 빅데이터 사용 촉진을 위한 운영 과 정책 방향을 제시하였다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그 외 선행연구에서는 공공 빅데이터 제공자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입장에서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품질관리의 중요성을 강조하거나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사용자의 요구에 맞는 맞춤 데이터 제공의 필요성을 제시하였다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이상 앞서 언급된 선행연구들을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&lt;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표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1&gt;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 정리하였다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이러한 선행연구들을 살펴볼 때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 개방 및 활용 활성화를 위한 주요 주체인 공공 기관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 데이터 관련 정책 담당자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기업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민간 사용자 등 다양 한 이해관계자들의 입장을 두루 고찰하는 것이 필요함 에도 불구하고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빅데이터와 관련된 여러 이해관계 자들의 입장을 파악하고 공공 빅데이터 생태계에 대한 구체적인 이슈를 도출하고 대안을 제시한 연구는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없었다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이에 본 연구는 인터뷰 기반의 탐색적 연구를 통해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빅데이터와 관련 있는 이해관계자들의 관점을 포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함하여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그 생태계를 파악하고자 한다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그리고 공공 빅 데이터 개방 및 활용 활성화와 관련된 주요 이슈들을 도출하고 이를 개선하기 위한 해결방안을 제시하고자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한다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출처 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:~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 개방 및 활용 활성화 방안에 대한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2050" name="Picture 2" descr="opendata (8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286" y="1078766"/>
            <a:ext cx="4173144" cy="192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245" y="3180064"/>
            <a:ext cx="4233186" cy="250939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배경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109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목적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3011347" y="1018572"/>
            <a:ext cx="8700304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현재의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문제는 공공 데이터 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미활용이다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데이터가 있음에도 활용하지 못하는 이유는 </a:t>
            </a:r>
            <a:r>
              <a:rPr lang="ko-KR" altLang="en-US" sz="1200" b="1" u="sng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필요한 데이터가 없기 </a:t>
            </a:r>
            <a:r>
              <a:rPr lang="ko-KR" altLang="en-US" sz="1200" b="1" u="sng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때문이다</a:t>
            </a:r>
            <a:r>
              <a:rPr lang="en-US" altLang="ko-KR" sz="1200" b="1" u="sng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왜 필요한 데이터가 없을까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?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이유는 업데이트 주기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제공자 위주의 정책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포맷과 표준 때문에 사용자가 원하는 데이터를 얻을 수 없기 때문이다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데이터를 사용하기 위해서 한번 더 손을 거쳐야 하고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정해진 주기 없이 업데이트 되고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각 기관마다 다른 포맷과 표준을 갖고 있어서 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논문 제목 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공공 데이터 품질 </a:t>
            </a:r>
            <a:r>
              <a:rPr lang="ko-KR" altLang="en-US" sz="1200" b="1" u="sng" kern="100" dirty="0" smtClean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향상</a:t>
            </a:r>
            <a:r>
              <a:rPr lang="en-US" altLang="ko-KR" sz="1200" b="1" u="sng" kern="100" dirty="0" smtClean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/</a:t>
            </a:r>
            <a:r>
              <a:rPr lang="ko-KR" altLang="en-US" sz="1200" b="1" u="sng" kern="100" dirty="0" smtClean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개선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을 통한 활용 활성화 방안 연구 </a:t>
            </a:r>
            <a:endParaRPr lang="en-US" altLang="ko-KR" sz="12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이유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200" b="1" kern="100" dirty="0" smtClean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업데이트 주기</a:t>
            </a:r>
            <a:r>
              <a:rPr lang="en-US" altLang="ko-KR" sz="1200" b="1" kern="100" dirty="0" smtClean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제공자 위주의 정책</a:t>
            </a:r>
            <a:r>
              <a:rPr lang="en-US" altLang="ko-KR" sz="1200" b="1" kern="100" dirty="0" smtClean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C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포맷과 표준 문제를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해결하면 결국 데이터 품질이 상승하기 때문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왜 </a:t>
            </a:r>
            <a:r>
              <a:rPr lang="en-US" altLang="ko-KR" sz="12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이냐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 </a:t>
            </a:r>
          </a:p>
          <a:p>
            <a:pPr lvl="1" fontAlgn="base">
              <a:lnSpc>
                <a:spcPct val="150000"/>
              </a:lnSpc>
            </a:pP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데이터를 대표</a:t>
            </a:r>
            <a:endParaRPr lang="en-US" altLang="ko-KR" sz="12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lvl="1" fontAlgn="base">
              <a:lnSpc>
                <a:spcPct val="150000"/>
              </a:lnSpc>
            </a:pP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위에서 언급한 품질에 문제가 많은 데이터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업데이트 주기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제공자 위주의 정책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포맷과 표준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을 해결 할 수 있기 때문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b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[</a:t>
            </a:r>
            <a:r>
              <a:rPr lang="en-US" altLang="ko-KR" sz="12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은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Competition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을 통해 기술적 발전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모델 및 알고리즘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뿐만 아니라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같은 데이터에 다양한 방식을 접근을 유도해 데이터 품질 상승시키고 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또한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해당 데이터를 제공한 기관에 즉각적인 요청을 통해 필요한 데이터를 요구할 수 있고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이용자들 끼리 데이터를 다시 재가공하여 활용을 더 쉽게 하고 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API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로 데이터를 제공하는 경우도 있고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이를 다시 재가공하여 파일로 공유하는 경우도 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이는 데이터 포맷의 문제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제공자위주의 정책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업데이트 주기 문제를 해결할 수 있다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결국 품질 문제를 해결할 수 있다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.]</a:t>
            </a:r>
            <a:br>
              <a:rPr lang="en-US" altLang="ko-KR" sz="1200" b="1" u="sng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2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Competition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참가자는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Competition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경험을 통해서 논문을 생산하고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경험을 공유한다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추후에 다른 사용자는 이를 참고하여 또 다른 논문을 생산하기 때문에 지속적인 연구 발전이 가능하다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619" y="2164496"/>
            <a:ext cx="2919330" cy="1198552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125" y="2164496"/>
            <a:ext cx="2693005" cy="1228531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658040" y="1927051"/>
            <a:ext cx="1516580" cy="8378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품질</a:t>
            </a:r>
            <a:endParaRPr lang="ko-KR" altLang="en-US" sz="1400" b="1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227649" y="3235777"/>
            <a:ext cx="1012207" cy="68249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업데이트 주기</a:t>
            </a:r>
            <a:endParaRPr lang="ko-KR" altLang="en-US" sz="1400" b="1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1504707" y="3235777"/>
            <a:ext cx="1012207" cy="68249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제공자 위주의 정책 </a:t>
            </a:r>
            <a:endParaRPr lang="ko-KR" altLang="en-US" sz="1400" b="1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818146" y="3918273"/>
            <a:ext cx="1012207" cy="68249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포맷과 표준</a:t>
            </a:r>
            <a:endParaRPr lang="ko-KR" altLang="en-US" sz="1400" b="1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 flipH="1">
            <a:off x="718954" y="2764901"/>
            <a:ext cx="389418" cy="4708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>
            <a:endCxn id="15" idx="0"/>
          </p:cNvCxnSpPr>
          <p:nvPr/>
        </p:nvCxnSpPr>
        <p:spPr>
          <a:xfrm>
            <a:off x="1734289" y="2734922"/>
            <a:ext cx="276522" cy="500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>
            <a:endCxn id="16" idx="0"/>
          </p:cNvCxnSpPr>
          <p:nvPr/>
        </p:nvCxnSpPr>
        <p:spPr>
          <a:xfrm flipH="1">
            <a:off x="1324250" y="2793053"/>
            <a:ext cx="92080" cy="11252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배경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136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1819175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969064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1807888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982466"/>
            <a:ext cx="877361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</a:p>
          <a:p>
            <a:pPr fontAlgn="base"/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캐글은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앤서니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골드블룸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(Anthony </a:t>
            </a:r>
            <a:r>
              <a:rPr lang="en-US" altLang="ko-KR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Goldbloom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넷플릭스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(Netflix)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경연 모델을 본떠서 데이터 과학자를 위한 온라인 커뮤니티를 창업하였다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 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과학자로 구성된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크라우드소싱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(Crowdsourcing)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을 기반으로 방대하고 복잡한 인공지능 문제를 온라인상에서 해결하는 것을 목표로 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fontAlgn="base"/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 </a:t>
            </a:r>
          </a:p>
          <a:p>
            <a:pPr fontAlgn="base"/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커뮤니티를 통해서 기업들은 자신들이 해결하고자하는 인공지능 과제의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셋을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제공하고 경연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(Competition)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형태로 진행된다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전세계 데이터 과학자들은 이 경연을 통해서 최고의 알고리즘 또는 모델을 개발하여 상금을 차지한다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과학자들에게 상금의 규모가 중요한 것은 아니다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캐글의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리더보드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(Leaderboard)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 자신의 이름이 올라가는 것만으로 엄청난 명예와 권위를 인정받는다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 </a:t>
            </a:r>
          </a:p>
          <a:p>
            <a:pPr fontAlgn="base"/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 </a:t>
            </a:r>
          </a:p>
          <a:p>
            <a:pPr fontAlgn="base"/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캐글의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창업 모델이 되었던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넷플릭스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사례는 아직도 많은 이들에게 세기의 매치로 회자되고 있다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2006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넷플릭스는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자사의 추천시스템인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시내매치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Cinematch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알고리즘의 성능을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10%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이상 향상시킨 사람에게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100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만달러 상금을 지급하겠다고 광고하였다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이벤트는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년간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150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개국에서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20,000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 이상의 팀들이 참여하여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스타트업계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뿐만 아니라 전세계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IT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업계에 화제가 되었다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fontAlgn="base">
              <a:lnSpc>
                <a:spcPct val="150000"/>
              </a:lnSpc>
            </a:pP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56" y="2545868"/>
            <a:ext cx="1845303" cy="75983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689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1786</TotalTime>
  <Words>2021</Words>
  <Application>Microsoft Office PowerPoint</Application>
  <PresentationFormat>와이드스크린</PresentationFormat>
  <Paragraphs>215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나눔바른펜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155</cp:revision>
  <dcterms:created xsi:type="dcterms:W3CDTF">2019-02-13T05:44:46Z</dcterms:created>
  <dcterms:modified xsi:type="dcterms:W3CDTF">2019-03-18T07:23:11Z</dcterms:modified>
</cp:coreProperties>
</file>

<file path=docProps/thumbnail.jpeg>
</file>